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C829E0-87C2-4D56-AEE5-6015A3F1820D}" type="doc">
      <dgm:prSet loTypeId="urn:microsoft.com/office/officeart/2008/layout/PictureStrips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09EE8E-35E4-4837-829B-0DF4703A3473}">
      <dgm:prSet phldrT="[Text]" phldr="1" custT="1"/>
      <dgm:spPr/>
      <dgm:t>
        <a:bodyPr/>
        <a:lstStyle/>
        <a:p>
          <a:endParaRPr lang="en-US" sz="2800" dirty="0"/>
        </a:p>
      </dgm:t>
    </dgm:pt>
    <dgm:pt modelId="{ACA94582-0E31-43CE-B9CD-F6B7752FE4C0}" type="parTrans" cxnId="{6F2EA5ED-E441-4EF3-91EA-E6C201A49FD5}">
      <dgm:prSet/>
      <dgm:spPr/>
      <dgm:t>
        <a:bodyPr/>
        <a:lstStyle/>
        <a:p>
          <a:endParaRPr lang="en-US" sz="800"/>
        </a:p>
      </dgm:t>
    </dgm:pt>
    <dgm:pt modelId="{D3969BB1-EF61-4CF5-A75D-C9DDAC32E09E}" type="sibTrans" cxnId="{6F2EA5ED-E441-4EF3-91EA-E6C201A49FD5}">
      <dgm:prSet/>
      <dgm:spPr/>
      <dgm:t>
        <a:bodyPr/>
        <a:lstStyle/>
        <a:p>
          <a:endParaRPr lang="en-US" sz="800"/>
        </a:p>
      </dgm:t>
    </dgm:pt>
    <dgm:pt modelId="{D440E6F6-0F76-4351-9B59-5DE4495FF8EC}">
      <dgm:prSet phldrT="[Text]" phldr="1" custT="1"/>
      <dgm:spPr/>
      <dgm:t>
        <a:bodyPr/>
        <a:lstStyle/>
        <a:p>
          <a:endParaRPr lang="en-US" sz="2800" dirty="0"/>
        </a:p>
      </dgm:t>
    </dgm:pt>
    <dgm:pt modelId="{75447274-F11B-4F3C-A8FD-B3D20BA14027}" type="parTrans" cxnId="{5883831C-213C-4720-ABC5-BF77A3776EA6}">
      <dgm:prSet/>
      <dgm:spPr/>
      <dgm:t>
        <a:bodyPr/>
        <a:lstStyle/>
        <a:p>
          <a:endParaRPr lang="en-US" sz="800"/>
        </a:p>
      </dgm:t>
    </dgm:pt>
    <dgm:pt modelId="{00F0F1C3-12BA-4EE8-A28E-05EB95AAAA28}" type="sibTrans" cxnId="{5883831C-213C-4720-ABC5-BF77A3776EA6}">
      <dgm:prSet/>
      <dgm:spPr/>
      <dgm:t>
        <a:bodyPr/>
        <a:lstStyle/>
        <a:p>
          <a:endParaRPr lang="en-US" sz="800"/>
        </a:p>
      </dgm:t>
    </dgm:pt>
    <dgm:pt modelId="{2E880F56-07FE-45A6-A3AC-6AD8119BA0A7}" type="pres">
      <dgm:prSet presAssocID="{32C829E0-87C2-4D56-AEE5-6015A3F1820D}" presName="Name0" presStyleCnt="0">
        <dgm:presLayoutVars>
          <dgm:dir/>
          <dgm:resizeHandles val="exact"/>
        </dgm:presLayoutVars>
      </dgm:prSet>
      <dgm:spPr/>
    </dgm:pt>
    <dgm:pt modelId="{DA6EE6D1-6A89-4147-A217-AC495562ABCE}" type="pres">
      <dgm:prSet presAssocID="{1909EE8E-35E4-4837-829B-0DF4703A3473}" presName="composite" presStyleCnt="0"/>
      <dgm:spPr/>
    </dgm:pt>
    <dgm:pt modelId="{4F7174F6-1C9C-46C4-AD9C-35C8ADCCEF10}" type="pres">
      <dgm:prSet presAssocID="{1909EE8E-35E4-4837-829B-0DF4703A3473}" presName="rect1" presStyleLbl="trAlignAcc1" presStyleIdx="0" presStyleCnt="2">
        <dgm:presLayoutVars>
          <dgm:bulletEnabled val="1"/>
        </dgm:presLayoutVars>
      </dgm:prSet>
      <dgm:spPr/>
    </dgm:pt>
    <dgm:pt modelId="{4FDC8084-A0A2-4C18-940C-642915ADC962}" type="pres">
      <dgm:prSet presAssocID="{1909EE8E-35E4-4837-829B-0DF4703A3473}" presName="rect2" presStyleLbl="fgImgPlace1" presStyleIdx="0" presStyleCnt="2"/>
      <dgm:spPr/>
    </dgm:pt>
    <dgm:pt modelId="{CC9AC578-E576-4B3F-B0A9-F7134D17BD53}" type="pres">
      <dgm:prSet presAssocID="{D3969BB1-EF61-4CF5-A75D-C9DDAC32E09E}" presName="sibTrans" presStyleCnt="0"/>
      <dgm:spPr/>
    </dgm:pt>
    <dgm:pt modelId="{6B89E8DE-55CF-4C4F-85ED-F6280780F0C3}" type="pres">
      <dgm:prSet presAssocID="{D440E6F6-0F76-4351-9B59-5DE4495FF8EC}" presName="composite" presStyleCnt="0"/>
      <dgm:spPr/>
    </dgm:pt>
    <dgm:pt modelId="{791715CE-EF25-404F-A2CE-E5E4657759EE}" type="pres">
      <dgm:prSet presAssocID="{D440E6F6-0F76-4351-9B59-5DE4495FF8EC}" presName="rect1" presStyleLbl="trAlignAcc1" presStyleIdx="1" presStyleCnt="2">
        <dgm:presLayoutVars>
          <dgm:bulletEnabled val="1"/>
        </dgm:presLayoutVars>
      </dgm:prSet>
      <dgm:spPr/>
    </dgm:pt>
    <dgm:pt modelId="{44FB0DE1-13E4-4F91-8A4C-82AA2FA09FC8}" type="pres">
      <dgm:prSet presAssocID="{D440E6F6-0F76-4351-9B59-5DE4495FF8EC}" presName="rect2" presStyleLbl="fgImgPlace1" presStyleIdx="1" presStyleCnt="2"/>
      <dgm:spPr/>
    </dgm:pt>
  </dgm:ptLst>
  <dgm:cxnLst>
    <dgm:cxn modelId="{5883831C-213C-4720-ABC5-BF77A3776EA6}" srcId="{32C829E0-87C2-4D56-AEE5-6015A3F1820D}" destId="{D440E6F6-0F76-4351-9B59-5DE4495FF8EC}" srcOrd="1" destOrd="0" parTransId="{75447274-F11B-4F3C-A8FD-B3D20BA14027}" sibTransId="{00F0F1C3-12BA-4EE8-A28E-05EB95AAAA28}"/>
    <dgm:cxn modelId="{B554EE56-E1E0-4725-8DB9-8CF8DE21DA93}" type="presOf" srcId="{32C829E0-87C2-4D56-AEE5-6015A3F1820D}" destId="{2E880F56-07FE-45A6-A3AC-6AD8119BA0A7}" srcOrd="0" destOrd="0" presId="urn:microsoft.com/office/officeart/2008/layout/PictureStrips"/>
    <dgm:cxn modelId="{4E420893-0BF5-491E-920F-73D8C6772736}" type="presOf" srcId="{1909EE8E-35E4-4837-829B-0DF4703A3473}" destId="{4F7174F6-1C9C-46C4-AD9C-35C8ADCCEF10}" srcOrd="0" destOrd="0" presId="urn:microsoft.com/office/officeart/2008/layout/PictureStrips"/>
    <dgm:cxn modelId="{13B833DF-361C-4B9B-8F95-C2FDA0A148D0}" type="presOf" srcId="{D440E6F6-0F76-4351-9B59-5DE4495FF8EC}" destId="{791715CE-EF25-404F-A2CE-E5E4657759EE}" srcOrd="0" destOrd="0" presId="urn:microsoft.com/office/officeart/2008/layout/PictureStrips"/>
    <dgm:cxn modelId="{6F2EA5ED-E441-4EF3-91EA-E6C201A49FD5}" srcId="{32C829E0-87C2-4D56-AEE5-6015A3F1820D}" destId="{1909EE8E-35E4-4837-829B-0DF4703A3473}" srcOrd="0" destOrd="0" parTransId="{ACA94582-0E31-43CE-B9CD-F6B7752FE4C0}" sibTransId="{D3969BB1-EF61-4CF5-A75D-C9DDAC32E09E}"/>
    <dgm:cxn modelId="{56670718-84FD-4C8A-99CA-585B0710C1C1}" type="presParOf" srcId="{2E880F56-07FE-45A6-A3AC-6AD8119BA0A7}" destId="{DA6EE6D1-6A89-4147-A217-AC495562ABCE}" srcOrd="0" destOrd="0" presId="urn:microsoft.com/office/officeart/2008/layout/PictureStrips"/>
    <dgm:cxn modelId="{B23167B5-2FA7-404F-A377-6AB13AC1EC99}" type="presParOf" srcId="{DA6EE6D1-6A89-4147-A217-AC495562ABCE}" destId="{4F7174F6-1C9C-46C4-AD9C-35C8ADCCEF10}" srcOrd="0" destOrd="0" presId="urn:microsoft.com/office/officeart/2008/layout/PictureStrips"/>
    <dgm:cxn modelId="{18EDD9AC-3CE9-4163-A2A3-29848A57BE7A}" type="presParOf" srcId="{DA6EE6D1-6A89-4147-A217-AC495562ABCE}" destId="{4FDC8084-A0A2-4C18-940C-642915ADC962}" srcOrd="1" destOrd="0" presId="urn:microsoft.com/office/officeart/2008/layout/PictureStrips"/>
    <dgm:cxn modelId="{06623501-B5AC-43F2-8F43-EC2D4C0E399A}" type="presParOf" srcId="{2E880F56-07FE-45A6-A3AC-6AD8119BA0A7}" destId="{CC9AC578-E576-4B3F-B0A9-F7134D17BD53}" srcOrd="1" destOrd="0" presId="urn:microsoft.com/office/officeart/2008/layout/PictureStrips"/>
    <dgm:cxn modelId="{7F9EC018-3927-4174-9A24-AD2240241A27}" type="presParOf" srcId="{2E880F56-07FE-45A6-A3AC-6AD8119BA0A7}" destId="{6B89E8DE-55CF-4C4F-85ED-F6280780F0C3}" srcOrd="2" destOrd="0" presId="urn:microsoft.com/office/officeart/2008/layout/PictureStrips"/>
    <dgm:cxn modelId="{2F05BF2B-3E8D-4A75-98F9-C834D7BD4C39}" type="presParOf" srcId="{6B89E8DE-55CF-4C4F-85ED-F6280780F0C3}" destId="{791715CE-EF25-404F-A2CE-E5E4657759EE}" srcOrd="0" destOrd="0" presId="urn:microsoft.com/office/officeart/2008/layout/PictureStrips"/>
    <dgm:cxn modelId="{AD4A6D7F-C9B0-49D2-AE36-C1D13D11B93C}" type="presParOf" srcId="{6B89E8DE-55CF-4C4F-85ED-F6280780F0C3}" destId="{44FB0DE1-13E4-4F91-8A4C-82AA2FA09FC8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7174F6-1C9C-46C4-AD9C-35C8ADCCEF10}">
      <dsp:nvSpPr>
        <dsp:cNvPr id="0" name=""/>
        <dsp:cNvSpPr/>
      </dsp:nvSpPr>
      <dsp:spPr>
        <a:xfrm>
          <a:off x="163466" y="590993"/>
          <a:ext cx="3923196" cy="1225998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041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/>
        </a:p>
      </dsp:txBody>
      <dsp:txXfrm>
        <a:off x="163466" y="590993"/>
        <a:ext cx="3923196" cy="1225998"/>
      </dsp:txXfrm>
    </dsp:sp>
    <dsp:sp modelId="{4FDC8084-A0A2-4C18-940C-642915ADC962}">
      <dsp:nvSpPr>
        <dsp:cNvPr id="0" name=""/>
        <dsp:cNvSpPr/>
      </dsp:nvSpPr>
      <dsp:spPr>
        <a:xfrm>
          <a:off x="0" y="413904"/>
          <a:ext cx="858199" cy="128729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1715CE-EF25-404F-A2CE-E5E4657759EE}">
      <dsp:nvSpPr>
        <dsp:cNvPr id="0" name=""/>
        <dsp:cNvSpPr/>
      </dsp:nvSpPr>
      <dsp:spPr>
        <a:xfrm>
          <a:off x="163466" y="2397856"/>
          <a:ext cx="3923196" cy="1225998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041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/>
        </a:p>
      </dsp:txBody>
      <dsp:txXfrm>
        <a:off x="163466" y="2397856"/>
        <a:ext cx="3923196" cy="1225998"/>
      </dsp:txXfrm>
    </dsp:sp>
    <dsp:sp modelId="{44FB0DE1-13E4-4F91-8A4C-82AA2FA09FC8}">
      <dsp:nvSpPr>
        <dsp:cNvPr id="0" name=""/>
        <dsp:cNvSpPr/>
      </dsp:nvSpPr>
      <dsp:spPr>
        <a:xfrm>
          <a:off x="0" y="2220768"/>
          <a:ext cx="858199" cy="128729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1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1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1"/>
          <p:cNvSpPr/>
          <p:nvPr/>
        </p:nvSpPr>
        <p:spPr>
          <a:xfrm>
            <a:off x="231120" y="243720"/>
            <a:ext cx="11723760" cy="6377040"/>
          </a:xfrm>
          <a:prstGeom prst="rect">
            <a:avLst/>
          </a:prstGeom>
          <a:solidFill>
            <a:schemeClr val="bg1"/>
          </a:solidFill>
          <a:ln w="1260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" name="CustomShape 2"/>
          <p:cNvSpPr/>
          <p:nvPr/>
        </p:nvSpPr>
        <p:spPr>
          <a:xfrm>
            <a:off x="231120" y="243720"/>
            <a:ext cx="11723760" cy="6377040"/>
          </a:xfrm>
          <a:prstGeom prst="rect">
            <a:avLst/>
          </a:prstGeom>
          <a:solidFill>
            <a:schemeClr val="bg1"/>
          </a:solidFill>
          <a:ln w="1260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Line 3"/>
          <p:cNvSpPr/>
          <p:nvPr/>
        </p:nvSpPr>
        <p:spPr>
          <a:xfrm>
            <a:off x="1978560" y="3733560"/>
            <a:ext cx="8229600" cy="0"/>
          </a:xfrm>
          <a:prstGeom prst="line">
            <a:avLst/>
          </a:prstGeom>
          <a:ln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1143000" y="609480"/>
            <a:ext cx="9874800" cy="1355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IN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231120" y="243720"/>
            <a:ext cx="11723760" cy="6377040"/>
          </a:xfrm>
          <a:prstGeom prst="rect">
            <a:avLst/>
          </a:prstGeom>
          <a:solidFill>
            <a:schemeClr val="bg1"/>
          </a:solidFill>
          <a:ln w="1260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PlaceHolder 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IN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231120" y="243720"/>
            <a:ext cx="11723760" cy="6377040"/>
          </a:xfrm>
          <a:prstGeom prst="rect">
            <a:avLst/>
          </a:prstGeom>
          <a:solidFill>
            <a:schemeClr val="bg1">
              <a:alpha val="40000"/>
            </a:schemeClr>
          </a:solidFill>
          <a:ln w="1260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1" name="PlaceHolder 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IN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1109880" y="763200"/>
            <a:ext cx="9966240" cy="2925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ctr">
              <a:lnSpc>
                <a:spcPct val="85000"/>
              </a:lnSpc>
            </a:pPr>
            <a:br/>
            <a:r>
              <a:rPr lang="en-US" sz="7200" b="1" strike="noStrike" cap="all" spc="-1">
                <a:solidFill>
                  <a:srgbClr val="000000"/>
                </a:solidFill>
                <a:latin typeface="Corbel"/>
              </a:rPr>
              <a:t>Company Name</a:t>
            </a:r>
            <a:br/>
            <a:r>
              <a:rPr lang="en-US" sz="2400" b="1" strike="noStrike" cap="all" spc="-1">
                <a:solidFill>
                  <a:srgbClr val="000000"/>
                </a:solidFill>
                <a:latin typeface="Corbel"/>
              </a:rPr>
              <a:t>INDUSTRY DOMAIN</a:t>
            </a:r>
            <a:br/>
            <a:br/>
            <a:r>
              <a:rPr lang="en-US" sz="2400" b="1" strike="noStrike" cap="all" spc="-1">
                <a:solidFill>
                  <a:srgbClr val="000000"/>
                </a:solidFill>
                <a:latin typeface="Corbel"/>
              </a:rPr>
              <a:t>INcorporation status</a:t>
            </a:r>
            <a:endParaRPr lang="en-IN" sz="2400" b="0" strike="noStrike" spc="-1">
              <a:latin typeface="Arial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1709640" y="3869640"/>
            <a:ext cx="8767080" cy="1387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90000"/>
              </a:lnSpc>
              <a:spcBef>
                <a:spcPts val="1400"/>
              </a:spcBef>
              <a:tabLst>
                <a:tab pos="0" algn="l"/>
              </a:tabLst>
            </a:pPr>
            <a:r>
              <a:rPr lang="en-US" sz="2200" b="0" strike="noStrike" spc="-1">
                <a:solidFill>
                  <a:srgbClr val="000000"/>
                </a:solidFill>
                <a:latin typeface="Corbel"/>
              </a:rPr>
              <a:t>Proposal for Incubation with MaDeIT Innovation Foundation</a:t>
            </a:r>
            <a:endParaRPr lang="en-IN" sz="22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400"/>
              </a:spcBef>
              <a:tabLst>
                <a:tab pos="0" algn="l"/>
              </a:tabLst>
            </a:pPr>
            <a:endParaRPr lang="en-IN" sz="22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400"/>
              </a:spcBef>
              <a:tabLst>
                <a:tab pos="0" algn="l"/>
              </a:tabLst>
            </a:pPr>
            <a:r>
              <a:rPr lang="en-US" sz="2200" b="0" strike="noStrike" spc="-1">
                <a:solidFill>
                  <a:srgbClr val="000000"/>
                </a:solidFill>
                <a:latin typeface="Corbel"/>
              </a:rPr>
              <a:t>Date</a:t>
            </a:r>
            <a:endParaRPr lang="en-IN" sz="2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1143000" y="609480"/>
            <a:ext cx="9874800" cy="135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orbel"/>
              </a:rPr>
              <a:t>Guidelines</a:t>
            </a:r>
            <a:endParaRPr lang="en-IN" sz="4400" b="0" strike="noStrike" spc="-1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1143000" y="2057400"/>
            <a:ext cx="9872280" cy="4037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182160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80000"/>
              <a:buFont typeface="Corbe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orbel"/>
              </a:rPr>
              <a:t>This is a suggestive template, to be customized to your requirements</a:t>
            </a:r>
            <a:endParaRPr lang="en-IN" sz="2400" b="0" strike="noStrike" spc="-1" dirty="0">
              <a:latin typeface="Arial"/>
            </a:endParaRPr>
          </a:p>
          <a:p>
            <a:pPr marL="228600" indent="-182160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80000"/>
              <a:buFont typeface="Corbe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orbel"/>
              </a:rPr>
              <a:t>Do not include any confidential information</a:t>
            </a:r>
            <a:endParaRPr lang="en-IN" sz="2400" b="0" strike="noStrike" spc="-1" dirty="0">
              <a:latin typeface="Arial"/>
            </a:endParaRPr>
          </a:p>
          <a:p>
            <a:pPr marL="228600" indent="-182160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80000"/>
              <a:buFont typeface="Corbel"/>
              <a:buChar char="•"/>
            </a:pPr>
            <a:r>
              <a:rPr lang="en-US" sz="2400" b="0" strike="noStrike" spc="-1" dirty="0">
                <a:solidFill>
                  <a:srgbClr val="000000"/>
                </a:solidFill>
                <a:latin typeface="Corbel"/>
              </a:rPr>
              <a:t>Length: &lt; 15 slides, legible font</a:t>
            </a:r>
            <a:endParaRPr lang="en-IN" sz="24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400"/>
              </a:spcBef>
            </a:pPr>
            <a:endParaRPr lang="en-IN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1143000" y="380880"/>
            <a:ext cx="9872280" cy="1447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orbel"/>
              </a:rPr>
              <a:t>1. About the Team </a:t>
            </a:r>
            <a:endParaRPr lang="en-IN" sz="4400" b="0" strike="noStrike" spc="-1">
              <a:latin typeface="Arial"/>
            </a:endParaRPr>
          </a:p>
        </p:txBody>
      </p:sp>
      <p:graphicFrame>
        <p:nvGraphicFramePr>
          <p:cNvPr id="2" name="Diagram1"/>
          <p:cNvGraphicFramePr/>
          <p:nvPr>
            <p:extLst>
              <p:ext uri="{D42A27DB-BD31-4B8C-83A1-F6EECF244321}">
                <p14:modId xmlns:p14="http://schemas.microsoft.com/office/powerpoint/2010/main" val="342676604"/>
              </p:ext>
            </p:extLst>
          </p:nvPr>
        </p:nvGraphicFramePr>
        <p:xfrm>
          <a:off x="1176720" y="1828080"/>
          <a:ext cx="4086663" cy="403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CDB3E688-8BF8-4CC0-901D-598A94801E73}"/>
              </a:ext>
            </a:extLst>
          </p:cNvPr>
          <p:cNvSpPr/>
          <p:nvPr/>
        </p:nvSpPr>
        <p:spPr>
          <a:xfrm>
            <a:off x="5869607" y="2138800"/>
            <a:ext cx="453944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IN" b="1" i="0" dirty="0">
                <a:solidFill>
                  <a:srgbClr val="222222"/>
                </a:solidFill>
                <a:effectLst/>
                <a:latin typeface="Corbel" panose="020B0503020204020204" pitchFamily="34" charset="0"/>
              </a:rPr>
              <a:t>Team members role</a:t>
            </a:r>
            <a:r>
              <a:rPr lang="en-IN" b="0" i="0" dirty="0">
                <a:solidFill>
                  <a:srgbClr val="222222"/>
                </a:solidFill>
                <a:effectLst/>
                <a:latin typeface="Corbel" panose="020B0503020204020204" pitchFamily="34" charset="0"/>
              </a:rPr>
              <a:t>: e.g. Founder (full / part time) / mentor (Consultations) / Member (full / part time)</a:t>
            </a:r>
          </a:p>
          <a:p>
            <a:pPr>
              <a:buFont typeface="Arial" panose="020B0604020202020204" pitchFamily="34" charset="0"/>
              <a:buChar char="•"/>
            </a:pPr>
            <a:endParaRPr lang="en-IN" b="0" i="0" dirty="0">
              <a:solidFill>
                <a:srgbClr val="222222"/>
              </a:solidFill>
              <a:effectLst/>
              <a:latin typeface="Corbel" panose="020B0503020204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N" b="1" i="0" dirty="0">
                <a:solidFill>
                  <a:srgbClr val="222222"/>
                </a:solidFill>
                <a:effectLst/>
                <a:latin typeface="Corbel" panose="020B0503020204020204" pitchFamily="34" charset="0"/>
              </a:rPr>
              <a:t>Individual strengths</a:t>
            </a:r>
            <a:r>
              <a:rPr lang="en-IN" b="0" i="0" dirty="0">
                <a:solidFill>
                  <a:srgbClr val="222222"/>
                </a:solidFill>
                <a:effectLst/>
                <a:latin typeface="Corbel" panose="020B0503020204020204" pitchFamily="34" charset="0"/>
              </a:rPr>
              <a:t>: e.g. Founder : Mechanical Product design  or Prototyping experience  or Electronics system design</a:t>
            </a:r>
          </a:p>
          <a:p>
            <a:pPr>
              <a:buFont typeface="Arial" panose="020B0604020202020204" pitchFamily="34" charset="0"/>
              <a:buChar char="•"/>
            </a:pPr>
            <a:endParaRPr lang="en-IN" b="0" i="0" dirty="0">
              <a:solidFill>
                <a:srgbClr val="222222"/>
              </a:solidFill>
              <a:effectLst/>
              <a:latin typeface="Corbel" panose="020B0503020204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N" b="1" i="0" dirty="0">
                <a:solidFill>
                  <a:srgbClr val="222222"/>
                </a:solidFill>
                <a:effectLst/>
                <a:latin typeface="Corbel" panose="020B0503020204020204" pitchFamily="34" charset="0"/>
              </a:rPr>
              <a:t>Hands on Experience</a:t>
            </a:r>
            <a:r>
              <a:rPr lang="en-IN" b="0" i="0" dirty="0">
                <a:solidFill>
                  <a:srgbClr val="222222"/>
                </a:solidFill>
                <a:effectLst/>
                <a:latin typeface="Corbel" panose="020B0503020204020204" pitchFamily="34" charset="0"/>
              </a:rPr>
              <a:t>: e.g. Design framework for self balancing vehicles. Building blocks of a rudimentary table top CNC prototype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1143000" y="609480"/>
            <a:ext cx="10146960" cy="1355760"/>
          </a:xfrm>
          <a:prstGeom prst="rect">
            <a:avLst/>
          </a:prstGeom>
          <a:noFill/>
          <a:ln w="0"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0" strike="noStrike" spc="-1" dirty="0">
                <a:solidFill>
                  <a:srgbClr val="000000"/>
                </a:solidFill>
                <a:latin typeface="Corbel"/>
              </a:rPr>
              <a:t>2. Value Proposition and Market Potential</a:t>
            </a:r>
            <a:endParaRPr lang="en-IN" sz="4400" b="0" strike="noStrike" spc="-1" dirty="0">
              <a:latin typeface="Arial"/>
            </a:endParaRPr>
          </a:p>
        </p:txBody>
      </p:sp>
      <p:sp>
        <p:nvSpPr>
          <p:cNvPr id="125" name="CustomShape 2"/>
          <p:cNvSpPr/>
          <p:nvPr/>
        </p:nvSpPr>
        <p:spPr>
          <a:xfrm>
            <a:off x="1143000" y="2057400"/>
            <a:ext cx="9872280" cy="4037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b="0" strike="noStrike" spc="-1" dirty="0">
                <a:solidFill>
                  <a:srgbClr val="000000"/>
                </a:solidFill>
                <a:latin typeface="Corbel"/>
              </a:rPr>
              <a:t>Highlight the Pain point </a:t>
            </a:r>
            <a:r>
              <a:rPr lang="en-US" sz="2200" b="0" strike="noStrike" spc="-1" dirty="0" err="1">
                <a:solidFill>
                  <a:srgbClr val="000000"/>
                </a:solidFill>
                <a:latin typeface="Corbel"/>
              </a:rPr>
              <a:t>I.e</a:t>
            </a:r>
            <a:r>
              <a:rPr lang="en-US" sz="2200" b="0" strike="noStrike" spc="-1" dirty="0">
                <a:solidFill>
                  <a:srgbClr val="000000"/>
                </a:solidFill>
                <a:latin typeface="Corbel"/>
              </a:rPr>
              <a:t> Problem</a:t>
            </a:r>
            <a:endParaRPr lang="en-IN" sz="2200" b="0" strike="noStrike" spc="-1" dirty="0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b="0" strike="noStrike" spc="-1" dirty="0">
                <a:solidFill>
                  <a:srgbClr val="000000"/>
                </a:solidFill>
                <a:latin typeface="Corbel"/>
              </a:rPr>
              <a:t>Solution</a:t>
            </a:r>
            <a:endParaRPr lang="en-IN" sz="2200" b="0" strike="noStrike" spc="-1" dirty="0">
              <a:latin typeface="Arial"/>
            </a:endParaRPr>
          </a:p>
          <a:p>
            <a:pPr marL="432000" indent="-32364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b="0" strike="noStrike" spc="-1" dirty="0">
                <a:solidFill>
                  <a:srgbClr val="000000"/>
                </a:solidFill>
                <a:latin typeface="Corbel"/>
              </a:rPr>
              <a:t>Customers </a:t>
            </a:r>
            <a:endParaRPr lang="en-IN" sz="2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1143000" y="609480"/>
            <a:ext cx="9874800" cy="135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4400" b="0" strike="noStrike" spc="-1" dirty="0">
                <a:solidFill>
                  <a:srgbClr val="000000"/>
                </a:solidFill>
                <a:latin typeface="Corbel"/>
              </a:rPr>
              <a:t>3.Product &amp; Technology</a:t>
            </a:r>
            <a:endParaRPr lang="en-IN" sz="4400" b="0" strike="noStrike" spc="-1" dirty="0">
              <a:latin typeface="Arial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1143000" y="2057760"/>
            <a:ext cx="9872280" cy="4037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b="0" strike="noStrike" spc="-1">
                <a:solidFill>
                  <a:srgbClr val="000000"/>
                </a:solidFill>
                <a:latin typeface="Corbel"/>
              </a:rPr>
              <a:t>Companies / competitors in this space</a:t>
            </a:r>
            <a:endParaRPr lang="en-IN" sz="2200" b="0" strike="noStrike" spc="-1"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b="0" strike="noStrike" spc="-1">
                <a:solidFill>
                  <a:srgbClr val="000000"/>
                </a:solidFill>
                <a:latin typeface="Corbel"/>
              </a:rPr>
              <a:t>Your approach</a:t>
            </a:r>
            <a:endParaRPr lang="en-IN" sz="22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417"/>
              </a:spcBef>
            </a:pPr>
            <a:endParaRPr lang="en-IN" sz="2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1143000" y="609480"/>
            <a:ext cx="9874800" cy="135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orbel"/>
              </a:rPr>
              <a:t>4. Product Framework (Building blocks will vary for individual company), e.g below</a:t>
            </a:r>
            <a:endParaRPr lang="en-IN" sz="4400" b="0" strike="noStrike" spc="-1">
              <a:latin typeface="Arial"/>
            </a:endParaRPr>
          </a:p>
        </p:txBody>
      </p:sp>
      <p:graphicFrame>
        <p:nvGraphicFramePr>
          <p:cNvPr id="129" name="Table 2"/>
          <p:cNvGraphicFramePr/>
          <p:nvPr/>
        </p:nvGraphicFramePr>
        <p:xfrm>
          <a:off x="1236240" y="2560680"/>
          <a:ext cx="9719640" cy="2159640"/>
        </p:xfrm>
        <a:graphic>
          <a:graphicData uri="http://schemas.openxmlformats.org/drawingml/2006/table">
            <a:tbl>
              <a:tblPr/>
              <a:tblGrid>
                <a:gridCol w="3239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9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1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9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IN" sz="1800" b="1" strike="noStrike" spc="-1">
                          <a:latin typeface="Arial"/>
                        </a:rPr>
                        <a:t>Mechanical 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IN" sz="1800" b="1" strike="noStrike" spc="-1">
                          <a:latin typeface="Arial"/>
                        </a:rPr>
                        <a:t>Electronics</a:t>
                      </a:r>
                      <a:r>
                        <a:rPr lang="en-IN" sz="1800" b="0" strike="noStrike" spc="-1">
                          <a:latin typeface="Arial"/>
                        </a:rPr>
                        <a:t> 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IN" sz="1800" b="1" strike="noStrike" spc="-1">
                          <a:latin typeface="Arial"/>
                        </a:rPr>
                        <a:t>Computing</a:t>
                      </a:r>
                      <a:endParaRPr lang="en-IN" sz="18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9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latin typeface="Arial"/>
                        </a:rPr>
                        <a:t>Product design imbibing robotics architecture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latin typeface="Arial"/>
                        </a:rPr>
                        <a:t>Embedded system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latin typeface="Arial"/>
                        </a:rPr>
                        <a:t>UI / UX design 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latin typeface="Arial"/>
                        </a:rPr>
                        <a:t>Prototyping 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latin typeface="Arial"/>
                        </a:rPr>
                        <a:t>Robotics controls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IN" sz="1800" b="0" strike="noStrike" spc="-1">
                          <a:latin typeface="Arial"/>
                        </a:rPr>
                        <a:t>APP  / web Development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1143000" y="609480"/>
            <a:ext cx="10146960" cy="135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orbel"/>
              </a:rPr>
              <a:t>5. Resource Mapping</a:t>
            </a:r>
            <a:endParaRPr lang="en-IN" sz="4400" b="0" strike="noStrike" spc="-1">
              <a:latin typeface="Arial"/>
            </a:endParaRPr>
          </a:p>
        </p:txBody>
      </p:sp>
      <p:sp>
        <p:nvSpPr>
          <p:cNvPr id="131" name="CustomShape 2"/>
          <p:cNvSpPr/>
          <p:nvPr/>
        </p:nvSpPr>
        <p:spPr>
          <a:xfrm>
            <a:off x="1143000" y="2057400"/>
            <a:ext cx="9872280" cy="4037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182160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80000"/>
              <a:buFont typeface="Corbel"/>
              <a:buChar char="•"/>
            </a:pPr>
            <a:r>
              <a:rPr lang="en-US" sz="2200" b="0" strike="noStrike" spc="-1">
                <a:solidFill>
                  <a:srgbClr val="000000"/>
                </a:solidFill>
                <a:latin typeface="Corbel"/>
              </a:rPr>
              <a:t>Map the team members strengths to the product framework. </a:t>
            </a:r>
            <a:endParaRPr lang="en-IN" sz="2200" b="0" strike="noStrike" spc="-1">
              <a:latin typeface="Arial"/>
            </a:endParaRPr>
          </a:p>
          <a:p>
            <a:pPr marL="228600" indent="-182160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80000"/>
              <a:buFont typeface="Corbel"/>
              <a:buChar char="•"/>
            </a:pPr>
            <a:r>
              <a:rPr lang="en-US" sz="2200" b="0" strike="noStrike" spc="-1">
                <a:solidFill>
                  <a:srgbClr val="000000"/>
                </a:solidFill>
                <a:latin typeface="Corbel"/>
              </a:rPr>
              <a:t>This will help to identify the required areas of support from MadeIT</a:t>
            </a:r>
            <a:endParaRPr lang="en-IN" sz="2200" b="0" strike="noStrike" spc="-1">
              <a:latin typeface="Arial"/>
            </a:endParaRPr>
          </a:p>
          <a:p>
            <a:pPr marL="228600" indent="-182160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80000"/>
              <a:buFont typeface="Corbel"/>
              <a:buChar char="•"/>
            </a:pPr>
            <a:r>
              <a:rPr lang="en-US" sz="2200" b="0" strike="noStrike" spc="-1">
                <a:solidFill>
                  <a:srgbClr val="000000"/>
                </a:solidFill>
                <a:latin typeface="Corbel"/>
              </a:rPr>
              <a:t>Also, will be able to find out the recruitment needs</a:t>
            </a:r>
            <a:endParaRPr lang="en-IN" sz="2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1143000" y="609480"/>
            <a:ext cx="9874800" cy="1355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orbel"/>
              </a:rPr>
              <a:t>6. Current Status</a:t>
            </a:r>
            <a:endParaRPr lang="en-IN" sz="4400" b="0" strike="noStrike" spc="-1"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1143000" y="2001600"/>
            <a:ext cx="4754160" cy="776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en-US" sz="2400" b="1" strike="noStrike" spc="-1">
                <a:solidFill>
                  <a:srgbClr val="000000"/>
                </a:solidFill>
                <a:latin typeface="Corbel"/>
              </a:rPr>
              <a:t>Idea/Prototype/Product</a:t>
            </a:r>
            <a:endParaRPr lang="en-IN" sz="2400" b="0" strike="noStrike" spc="-1">
              <a:latin typeface="Arial"/>
            </a:endParaRPr>
          </a:p>
        </p:txBody>
      </p:sp>
      <p:sp>
        <p:nvSpPr>
          <p:cNvPr id="134" name="CustomShape 3"/>
          <p:cNvSpPr/>
          <p:nvPr/>
        </p:nvSpPr>
        <p:spPr>
          <a:xfrm>
            <a:off x="1143000" y="2721600"/>
            <a:ext cx="4754160" cy="3382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182160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80000"/>
              <a:buFont typeface="Corbel"/>
              <a:buChar char="•"/>
            </a:pPr>
            <a:r>
              <a:rPr lang="en-US" sz="2200" b="0" strike="noStrike" spc="-1">
                <a:solidFill>
                  <a:srgbClr val="000000"/>
                </a:solidFill>
                <a:latin typeface="Corbel"/>
              </a:rPr>
              <a:t>Put some pictures, if any</a:t>
            </a:r>
            <a:endParaRPr lang="en-IN" sz="2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1110240" y="763560"/>
            <a:ext cx="9966240" cy="2925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ctr">
              <a:lnSpc>
                <a:spcPct val="85000"/>
              </a:lnSpc>
            </a:pPr>
            <a:br/>
            <a:r>
              <a:rPr lang="en-US" sz="7200" b="1" strike="noStrike" cap="all" spc="-1">
                <a:solidFill>
                  <a:srgbClr val="000000"/>
                </a:solidFill>
                <a:latin typeface="Corbel"/>
              </a:rPr>
              <a:t>Thank YOU</a:t>
            </a:r>
            <a:endParaRPr lang="en-IN" sz="7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66</TotalTime>
  <Words>248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Corbel</vt:lpstr>
      <vt:lpstr>DejaVu Sans</vt:lpstr>
      <vt:lpstr>Symbol</vt:lpstr>
      <vt:lpstr>Wingdings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Company Name InDUSTRY DOMAIN INcorporation status</dc:title>
  <dc:subject/>
  <dc:creator>sudhir varadarajan</dc:creator>
  <dc:description/>
  <cp:lastModifiedBy>MADEIT-07</cp:lastModifiedBy>
  <cp:revision>17</cp:revision>
  <dcterms:created xsi:type="dcterms:W3CDTF">2016-09-04T13:59:22Z</dcterms:created>
  <dcterms:modified xsi:type="dcterms:W3CDTF">2021-03-12T05:26:37Z</dcterms:modified>
  <dc:language>en-IN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0</vt:i4>
  </property>
  <property fmtid="{D5CDD505-2E9C-101B-9397-08002B2CF9AE}" pid="7" name="PresentationFormat">
    <vt:lpwstr>Widescreen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9</vt:i4>
  </property>
</Properties>
</file>